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2" r:id="rId1"/>
    <p:sldMasterId id="2147483665" r:id="rId2"/>
    <p:sldMasterId id="2147483660" r:id="rId3"/>
    <p:sldMasterId id="2147483667" r:id="rId4"/>
  </p:sldMasterIdLst>
  <p:notesMasterIdLst>
    <p:notesMasterId r:id="rId9"/>
  </p:notesMasterIdLst>
  <p:sldIdLst>
    <p:sldId id="301" r:id="rId5"/>
    <p:sldId id="298" r:id="rId6"/>
    <p:sldId id="299" r:id="rId7"/>
    <p:sldId id="302" r:id="rId8"/>
  </p:sldIdLst>
  <p:sldSz cx="9906000" cy="6858000" type="A4"/>
  <p:notesSz cx="6735763" cy="98663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メイリオ" panose="020B0604030504040204" pitchFamily="50" charset="-128"/>
      <p:regular r:id="rId14"/>
      <p:bold r:id="rId15"/>
      <p:italic r:id="rId16"/>
      <p:boldItalic r:id="rId17"/>
    </p:embeddedFont>
    <p:embeddedFont>
      <p:font typeface="Meiryo UI" panose="020B0604030504040204" pitchFamily="50" charset="-128"/>
      <p:regular r:id="rId18"/>
      <p:bold r:id="rId19"/>
      <p:italic r:id="rId20"/>
      <p:boldItalic r:id="rId21"/>
    </p:embeddedFont>
  </p:embeddedFontLst>
  <p:kinsoku lang="ja-JP" invalStChars="、。，．・：；？！゛゜ヽヾゝゞ々ー’”）〕］｝〉》」』】°‰′″℃￠％んン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4" autoAdjust="0"/>
  </p:normalViewPr>
  <p:slideViewPr>
    <p:cSldViewPr>
      <p:cViewPr varScale="1">
        <p:scale>
          <a:sx n="58" d="100"/>
          <a:sy n="58" d="100"/>
        </p:scale>
        <p:origin x="236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3204-7583-4272-AEBB-754FA131CBC8}" type="datetimeFigureOut">
              <a:rPr kumimoji="1" lang="ja-JP" altLang="en-US" smtClean="0"/>
              <a:pPr/>
              <a:t>2019/12/16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0821-1D26-4BA4-AEA7-33FC78ACEC6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92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&lt;</a:t>
            </a:r>
            <a:fld id="{D3909BF9-EC6E-4D64-B1FC-62B29445507B}" type="slidenum">
              <a:rPr kumimoji="1" lang="ja-JP" altLang="en-US" smtClean="0"/>
              <a:t>‹#›</a:t>
            </a:fld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7" name="コンテンツ プレースホルダ 11"/>
          <p:cNvSpPr>
            <a:spLocks noGrp="1"/>
          </p:cNvSpPr>
          <p:nvPr>
            <p:ph sz="quarter" idx="10" hasCustomPrompt="1"/>
          </p:nvPr>
        </p:nvSpPr>
        <p:spPr>
          <a:xfrm>
            <a:off x="1717684" y="1124744"/>
            <a:ext cx="6432537" cy="5220580"/>
          </a:xfrm>
          <a:prstGeom prst="rect">
            <a:avLst/>
          </a:prstGeom>
        </p:spPr>
        <p:txBody>
          <a:bodyPr/>
          <a:lstStyle>
            <a:lvl1pPr marL="180975" indent="-180975" hangingPunct="0">
              <a:tabLst>
                <a:tab pos="6094800" algn="r"/>
              </a:tabLst>
              <a:defRPr sz="1800"/>
            </a:lvl1pPr>
            <a:lvl2pPr marL="628650" indent="-266700" hangingPunct="0">
              <a:tabLst>
                <a:tab pos="6094800" algn="r"/>
              </a:tabLst>
              <a:defRPr sz="1600"/>
            </a:lvl2pPr>
            <a:lvl3pPr marL="990600" indent="-276225" hangingPunct="0">
              <a:buFont typeface="Arial" pitchFamily="34" charset="0"/>
              <a:buChar char="–"/>
              <a:tabLst>
                <a:tab pos="6094800" algn="r"/>
              </a:tabLst>
              <a:defRPr sz="1400"/>
            </a:lvl3pPr>
            <a:lvl4pPr marL="1076325" indent="-180975">
              <a:tabLst>
                <a:tab pos="6096000" algn="ctr"/>
              </a:tabLst>
              <a:defRPr sz="1100"/>
            </a:lvl4pPr>
            <a:lvl5pPr marL="1257300" indent="-180975">
              <a:buFont typeface="Arial" pitchFamily="34" charset="0"/>
              <a:buChar char="–"/>
              <a:tabLst>
                <a:tab pos="6096000" algn="ctr"/>
              </a:tabLst>
              <a:defRPr sz="11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  <a:r>
              <a:rPr kumimoji="1" lang="en-US" altLang="ja-JP" dirty="0" smtClean="0"/>
              <a:t>	1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r>
              <a:rPr kumimoji="1" lang="en-US" altLang="ja-JP" dirty="0" smtClean="0"/>
              <a:t>	2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r>
              <a:rPr kumimoji="1" lang="en-US" altLang="ja-JP" dirty="0" smtClean="0"/>
              <a:t>	3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28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&lt;</a:t>
            </a:r>
            <a:fld id="{D3909BF9-EC6E-4D64-B1FC-62B29445507B}" type="slidenum">
              <a:rPr kumimoji="1" lang="ja-JP" altLang="en-US" smtClean="0"/>
              <a:t>‹#›</a:t>
            </a:fld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7" name="コンテンツ プレースホルダ 11"/>
          <p:cNvSpPr>
            <a:spLocks noGrp="1"/>
          </p:cNvSpPr>
          <p:nvPr>
            <p:ph sz="quarter" idx="10" hasCustomPrompt="1"/>
          </p:nvPr>
        </p:nvSpPr>
        <p:spPr>
          <a:xfrm>
            <a:off x="272485" y="1124744"/>
            <a:ext cx="4464048" cy="5148572"/>
          </a:xfrm>
          <a:prstGeom prst="rect">
            <a:avLst/>
          </a:prstGeom>
        </p:spPr>
        <p:txBody>
          <a:bodyPr/>
          <a:lstStyle>
            <a:lvl1pPr marL="180975" indent="-180975" hangingPunct="0">
              <a:tabLst>
                <a:tab pos="4219575" algn="r"/>
              </a:tabLst>
              <a:defRPr sz="1800"/>
            </a:lvl1pPr>
            <a:lvl2pPr marL="542925" indent="-276225" hangingPunct="0">
              <a:tabLst>
                <a:tab pos="4219575" algn="r"/>
              </a:tabLst>
              <a:defRPr sz="1600"/>
            </a:lvl2pPr>
            <a:lvl3pPr marL="895350" indent="-180975" hangingPunct="0">
              <a:tabLst>
                <a:tab pos="4219575" algn="r"/>
              </a:tabLst>
              <a:defRPr sz="1400"/>
            </a:lvl3pPr>
            <a:lvl4pPr marL="1162050" indent="-266700">
              <a:buNone/>
              <a:tabLst>
                <a:tab pos="4124325" algn="ctr"/>
              </a:tabLst>
              <a:defRPr sz="1100"/>
            </a:lvl4pPr>
            <a:lvl5pPr marL="1343025" indent="-180975">
              <a:buFont typeface="Arial" pitchFamily="34" charset="0"/>
              <a:buChar char="•"/>
              <a:tabLst>
                <a:tab pos="4124325" algn="ctr"/>
              </a:tabLst>
              <a:defRPr sz="11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  <a:r>
              <a:rPr kumimoji="1" lang="en-US" altLang="ja-JP" dirty="0" smtClean="0"/>
              <a:t>	1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r>
              <a:rPr kumimoji="1" lang="en-US" altLang="ja-JP" dirty="0" smtClean="0"/>
              <a:t>	2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r>
              <a:rPr kumimoji="1" lang="en-US" altLang="ja-JP" smtClean="0"/>
              <a:t>	3</a:t>
            </a:r>
            <a:endParaRPr kumimoji="1" lang="ja-JP" altLang="en-US" dirty="0" smtClean="0"/>
          </a:p>
        </p:txBody>
      </p:sp>
      <p:sp>
        <p:nvSpPr>
          <p:cNvPr id="10" name="コンテンツ プレースホルダ 11"/>
          <p:cNvSpPr>
            <a:spLocks noGrp="1"/>
          </p:cNvSpPr>
          <p:nvPr>
            <p:ph sz="quarter" idx="13" hasCustomPrompt="1"/>
          </p:nvPr>
        </p:nvSpPr>
        <p:spPr>
          <a:xfrm>
            <a:off x="5133026" y="1124744"/>
            <a:ext cx="4464048" cy="5148572"/>
          </a:xfrm>
          <a:prstGeom prst="rect">
            <a:avLst/>
          </a:prstGeom>
        </p:spPr>
        <p:txBody>
          <a:bodyPr/>
          <a:lstStyle>
            <a:lvl1pPr marL="180975" indent="-180975" hangingPunct="0">
              <a:tabLst>
                <a:tab pos="4219575" algn="r"/>
              </a:tabLst>
              <a:defRPr sz="1800"/>
            </a:lvl1pPr>
            <a:lvl2pPr marL="542925" indent="-276225" hangingPunct="0">
              <a:tabLst>
                <a:tab pos="4219575" algn="r"/>
              </a:tabLst>
              <a:defRPr sz="1600"/>
            </a:lvl2pPr>
            <a:lvl3pPr marL="895350" indent="-180975" hangingPunct="0">
              <a:tabLst>
                <a:tab pos="4219575" algn="r"/>
              </a:tabLst>
              <a:defRPr sz="1400"/>
            </a:lvl3pPr>
            <a:lvl4pPr marL="1162050" indent="-266700">
              <a:tabLst>
                <a:tab pos="4124325" algn="ctr"/>
              </a:tabLst>
              <a:defRPr sz="1100"/>
            </a:lvl4pPr>
            <a:lvl5pPr marL="1343025" indent="-180975">
              <a:buFont typeface="Arial" pitchFamily="34" charset="0"/>
              <a:buChar char="•"/>
              <a:tabLst>
                <a:tab pos="4124325" algn="ctr"/>
              </a:tabLst>
              <a:defRPr sz="11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  <a:r>
              <a:rPr kumimoji="1" lang="en-US" altLang="ja-JP" dirty="0" smtClean="0"/>
              <a:t>	1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r>
              <a:rPr kumimoji="1" lang="en-US" altLang="ja-JP" dirty="0" smtClean="0"/>
              <a:t>	2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r>
              <a:rPr kumimoji="1" lang="en-US" altLang="ja-JP" smtClean="0"/>
              <a:t>	3</a:t>
            </a:r>
            <a:endParaRPr kumimoji="1" lang="ja-JP" altLang="en-US" dirty="0" smtClean="0"/>
          </a:p>
        </p:txBody>
      </p:sp>
      <p:cxnSp>
        <p:nvCxnSpPr>
          <p:cNvPr id="11" name="直線コネクタ 10"/>
          <p:cNvCxnSpPr/>
          <p:nvPr userDrawn="1"/>
        </p:nvCxnSpPr>
        <p:spPr bwMode="auto">
          <a:xfrm>
            <a:off x="4933951" y="1124744"/>
            <a:ext cx="0" cy="51125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1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1382911"/>
            <a:ext cx="84201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&lt;</a:t>
            </a:r>
            <a:fld id="{513F6281-9406-42A6-8890-C21847BBC478}" type="slidenum">
              <a:rPr lang="ja-JP" altLang="en-US" smtClean="0"/>
              <a:pPr/>
              <a:t>‹#›</a:t>
            </a:fld>
            <a:r>
              <a:rPr lang="en-US" altLang="ja-JP" dirty="0" smtClean="0"/>
              <a:t>&gt;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3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&lt;</a:t>
            </a:r>
            <a:fld id="{B229DAA6-8044-455D-9B0F-600A869E58D3}" type="slidenum">
              <a:rPr kumimoji="1" lang="ja-JP" altLang="en-US" smtClean="0"/>
              <a:t>‹#›</a:t>
            </a:fld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9" name="コンテンツ プレースホルダ 11"/>
          <p:cNvSpPr>
            <a:spLocks noGrp="1"/>
          </p:cNvSpPr>
          <p:nvPr>
            <p:ph sz="quarter" idx="10"/>
          </p:nvPr>
        </p:nvSpPr>
        <p:spPr>
          <a:xfrm>
            <a:off x="488504" y="1052736"/>
            <a:ext cx="8928992" cy="522058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just" hangingPunct="0">
              <a:tabLst/>
              <a:defRPr sz="18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28650" indent="-266700" algn="just" hangingPunct="0">
              <a:tabLst/>
              <a:defRPr sz="16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90600" indent="-276225" algn="just" hangingPunct="0">
              <a:buFont typeface="Arial" pitchFamily="34" charset="0"/>
              <a:buChar char="–"/>
              <a:tabLst/>
              <a:defRPr sz="14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076325" indent="-180975">
              <a:tabLst>
                <a:tab pos="6096000" algn="ctr"/>
              </a:tabLst>
              <a:defRPr sz="1100"/>
            </a:lvl4pPr>
            <a:lvl5pPr marL="1257300" indent="-180975">
              <a:buFont typeface="Arial" pitchFamily="34" charset="0"/>
              <a:buChar char="–"/>
              <a:tabLst>
                <a:tab pos="6096000" algn="ctr"/>
              </a:tabLst>
              <a:defRPr sz="11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38065" y="116632"/>
            <a:ext cx="9201045" cy="7008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hangingPunct="0"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03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&lt;</a:t>
            </a:r>
            <a:fld id="{B229DAA6-8044-455D-9B0F-600A869E58D3}" type="slidenum">
              <a:rPr kumimoji="1" lang="ja-JP" altLang="en-US" smtClean="0"/>
              <a:t>‹#›</a:t>
            </a:fld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9" name="コンテンツ プレースホルダ 11"/>
          <p:cNvSpPr>
            <a:spLocks noGrp="1"/>
          </p:cNvSpPr>
          <p:nvPr>
            <p:ph sz="quarter" idx="10"/>
          </p:nvPr>
        </p:nvSpPr>
        <p:spPr>
          <a:xfrm>
            <a:off x="488504" y="1052736"/>
            <a:ext cx="8928992" cy="5220580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just" hangingPunct="0">
              <a:tabLst/>
              <a:defRPr sz="18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28650" indent="-266700" algn="just" hangingPunct="0">
              <a:tabLst/>
              <a:defRPr sz="16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90600" indent="-276225" algn="just" hangingPunct="0">
              <a:buFont typeface="Arial" pitchFamily="34" charset="0"/>
              <a:buChar char="–"/>
              <a:tabLst/>
              <a:defRPr sz="14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076325" indent="-180975">
              <a:tabLst>
                <a:tab pos="6096000" algn="ctr"/>
              </a:tabLst>
              <a:defRPr sz="1100"/>
            </a:lvl4pPr>
            <a:lvl5pPr marL="1257300" indent="-180975">
              <a:buFont typeface="Arial" pitchFamily="34" charset="0"/>
              <a:buChar char="–"/>
              <a:tabLst>
                <a:tab pos="6096000" algn="ctr"/>
              </a:tabLst>
              <a:defRPr sz="1100"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38065" y="116632"/>
            <a:ext cx="9201045" cy="7008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hangingPunct="0"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292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0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&lt;</a:t>
            </a:r>
            <a:fld id="{B229DAA6-8044-455D-9B0F-600A869E58D3}" type="slidenum">
              <a:rPr kumimoji="1" lang="ja-JP" altLang="en-US" smtClean="0"/>
              <a:t>‹#›</a:t>
            </a:fld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0"/>
            <a:ext cx="9906000" cy="83671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350489" y="6453337"/>
            <a:ext cx="3276364" cy="251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ja-JP" sz="1000" dirty="0" smtClean="0"/>
              <a:t>Copyright</a:t>
            </a:r>
            <a:r>
              <a:rPr lang="ja-JP" altLang="en-US" sz="1000" dirty="0" smtClean="0"/>
              <a:t> </a:t>
            </a:r>
            <a:r>
              <a:rPr lang="en-US" altLang="ja-JP" sz="1000" dirty="0" smtClean="0">
                <a:latin typeface="Times New Roman" pitchFamily="18" charset="0"/>
                <a:cs typeface="Times New Roman" pitchFamily="18" charset="0"/>
              </a:rPr>
              <a:t>© Media Prime co., Ltd. All Rights reserved.</a:t>
            </a:r>
            <a:endParaRPr kumimoji="1" lang="ja-JP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タイトル 3"/>
          <p:cNvSpPr txBox="1">
            <a:spLocks/>
          </p:cNvSpPr>
          <p:nvPr userDrawn="1"/>
        </p:nvSpPr>
        <p:spPr>
          <a:xfrm>
            <a:off x="428497" y="0"/>
            <a:ext cx="8915400" cy="8367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solidFill>
                  <a:schemeClr val="bg1"/>
                </a:solidFill>
              </a:rPr>
              <a:t>◘　</a:t>
            </a:r>
            <a:r>
              <a:rPr lang="ja-JP" altLang="en-US" sz="2800" dirty="0" smtClean="0">
                <a:solidFill>
                  <a:schemeClr val="bg1"/>
                </a:solidFill>
              </a:rPr>
              <a:t>目 次</a:t>
            </a:r>
            <a:r>
              <a:rPr lang="ja-JP" altLang="en-US" sz="3200" dirty="0" smtClean="0">
                <a:solidFill>
                  <a:schemeClr val="bg1"/>
                </a:solidFill>
              </a:rPr>
              <a:t>　◘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&lt;</a:t>
            </a:r>
            <a:fld id="{513F6281-9406-42A6-8890-C21847BBC478}" type="slidenum">
              <a:rPr kumimoji="1" lang="ja-JP" altLang="en-US" smtClean="0"/>
              <a:t>‹#›</a:t>
            </a:fld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268760"/>
            <a:ext cx="9906000" cy="16288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350489" y="6453337"/>
            <a:ext cx="3276364" cy="251157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altLang="ja-JP" dirty="0" smtClean="0"/>
              <a:t>Copyright</a:t>
            </a:r>
            <a:r>
              <a:rPr lang="ja-JP" altLang="en-US" dirty="0" smtClean="0"/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© Media Prime co., Ltd. All Rights reserved.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en-US" altLang="ja-JP" smtClean="0"/>
              <a:t>&lt;</a:t>
            </a:r>
            <a:fld id="{B229DAA6-8044-455D-9B0F-600A869E58D3}" type="slidenum">
              <a:rPr lang="ja-JP" altLang="en-US" smtClean="0"/>
              <a:pPr/>
              <a:t>‹#›</a:t>
            </a:fld>
            <a:r>
              <a:rPr lang="en-US" altLang="ja-JP" smtClean="0"/>
              <a:t>&gt;</a:t>
            </a:r>
            <a:endParaRPr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836712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350489" y="6453337"/>
            <a:ext cx="3276364" cy="251157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Copyright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©  Media Prime co., Ltd. All Rights reserved.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55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8" b="39565"/>
          <a:stretch/>
        </p:blipFill>
        <p:spPr>
          <a:xfrm flipH="1">
            <a:off x="190500" y="6227775"/>
            <a:ext cx="4474468" cy="513593"/>
          </a:xfrm>
          <a:prstGeom prst="rect">
            <a:avLst/>
          </a:prstGeom>
        </p:spPr>
      </p:pic>
      <p:pic>
        <p:nvPicPr>
          <p:cNvPr id="7" name="図 6" descr="mp_logotype_english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6550" y="6027137"/>
            <a:ext cx="2496277" cy="46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mp_symbo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6457" y="6027137"/>
            <a:ext cx="455817" cy="4320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 userDrawn="1"/>
        </p:nvSpPr>
        <p:spPr>
          <a:xfrm>
            <a:off x="896549" y="6459186"/>
            <a:ext cx="2652295" cy="2160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ja-JP" sz="800" dirty="0" smtClean="0">
                <a:solidFill>
                  <a:schemeClr val="bg2">
                    <a:lumMod val="10000"/>
                  </a:schemeClr>
                </a:solidFill>
              </a:rPr>
              <a:t>Copyright</a:t>
            </a:r>
            <a:r>
              <a:rPr lang="ja-JP" altLang="en-US" sz="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ja-JP" sz="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Media Prime co., Ltd. All Rights reserved.</a:t>
            </a:r>
            <a:endParaRPr kumimoji="1" lang="ja-JP" altLang="en-US" sz="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technet.microsoft.com/jpieblog/2018/07/18/internet-explorer-support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smtClean="0"/>
              <a:t>&lt;</a:t>
            </a:r>
            <a:fld id="{B229DAA6-8044-455D-9B0F-600A869E58D3}" type="slidenum">
              <a:rPr kumimoji="1" lang="ja-JP" altLang="en-US" smtClean="0"/>
              <a:t>1</a:t>
            </a:fld>
            <a:r>
              <a:rPr kumimoji="1" lang="en-US" altLang="ja-JP" smtClean="0"/>
              <a:t>&gt;</a:t>
            </a:r>
            <a:endParaRPr kumimoji="1" lang="ja-JP" altLang="en-US" dirty="0"/>
          </a:p>
        </p:txBody>
      </p:sp>
      <p:sp>
        <p:nvSpPr>
          <p:cNvPr id="6" name="タイトル 3"/>
          <p:cNvSpPr>
            <a:spLocks noGrp="1"/>
          </p:cNvSpPr>
          <p:nvPr>
            <p:ph type="title"/>
          </p:nvPr>
        </p:nvSpPr>
        <p:spPr>
          <a:xfrm>
            <a:off x="338065" y="116632"/>
            <a:ext cx="9201045" cy="700819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モバイルフレンドリー対策は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WordPress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6194" y="2996952"/>
            <a:ext cx="9267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モバイルフレンドリー」 とは、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Google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月に全世界で実装したアルゴリズムです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 algn="just">
              <a:buFont typeface="Wingdings" panose="05000000000000000000" pitchFamily="2" charset="2"/>
              <a:buChar char="u"/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スマートフォン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での閲覧に適していないページの順位を引き下げる仕組みですので、人材採用を重要視される企業様におかれては、既存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サイトをスマートフォンに対応させることが必須となります。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 algn="just">
              <a:buFont typeface="Wingdings" panose="05000000000000000000" pitchFamily="2" charset="2"/>
              <a:buChar char="u"/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WordPress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環境であれば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、お客様側で、お知らせ記事の更新も容易に行え、モバイルフレンドリー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に対応可能ですので、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サイトの新設やリニューアルにおいても「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WordPress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化」をお勧めします。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38064" y="986746"/>
            <a:ext cx="9072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html</a:t>
            </a:r>
            <a:r>
              <a:rPr lang="ja-JP" altLang="en-US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制作の</a:t>
            </a:r>
            <a:r>
              <a:rPr lang="en-US" altLang="ja-JP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サイトでは</a:t>
            </a:r>
            <a:r>
              <a:rPr lang="en-US" altLang="ja-JP" i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スマートフォン表示になっていない。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お知らせ記事の更新は制作会社へ依頼が必要 → 費用発生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54" t="12572" r="56824" b="44016"/>
          <a:stretch/>
        </p:blipFill>
        <p:spPr>
          <a:xfrm>
            <a:off x="6033120" y="4826742"/>
            <a:ext cx="2448272" cy="171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「フリー素材 矢印」の画像検索結果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5256">
            <a:off x="4466626" y="1902254"/>
            <a:ext cx="972749" cy="9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WordPress」の画像検索結果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4940900"/>
            <a:ext cx="2240530" cy="1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1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24363" r="6094" b="67922"/>
          <a:stretch/>
        </p:blipFill>
        <p:spPr bwMode="auto">
          <a:xfrm>
            <a:off x="776536" y="1308373"/>
            <a:ext cx="845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44968" r="6094" b="48489"/>
          <a:stretch/>
        </p:blipFill>
        <p:spPr bwMode="auto">
          <a:xfrm>
            <a:off x="776536" y="2492896"/>
            <a:ext cx="8458200" cy="63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32520" y="843211"/>
            <a:ext cx="713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SSL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通信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2520" y="2185119"/>
            <a:ext cx="713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SSL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通信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0775" y="2641072"/>
            <a:ext cx="29321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http://mediaprime.jp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0168" y="179701"/>
            <a:ext cx="9665831" cy="10772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hangingPunct="0">
              <a:spcBef>
                <a:spcPct val="0"/>
              </a:spcBef>
              <a:buNone/>
              <a:defRPr sz="32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379379" y="3336587"/>
            <a:ext cx="92120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E67-359D-4B1C-943A-C8B66150C48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30551" y="1524379"/>
            <a:ext cx="29321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3577" r="73193" b="93637"/>
          <a:stretch/>
        </p:blipFill>
        <p:spPr bwMode="auto">
          <a:xfrm>
            <a:off x="3004729" y="1505328"/>
            <a:ext cx="2653121" cy="3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3095625" y="1524379"/>
            <a:ext cx="266700" cy="338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33750" y="2660122"/>
            <a:ext cx="16231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保護されて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いない通信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512596"/>
            <a:ext cx="3181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四角形吹き出し 20"/>
          <p:cNvSpPr/>
          <p:nvPr/>
        </p:nvSpPr>
        <p:spPr>
          <a:xfrm>
            <a:off x="4621634" y="4917533"/>
            <a:ext cx="3955877" cy="1293779"/>
          </a:xfrm>
          <a:prstGeom prst="wedgeRectCallout">
            <a:avLst>
              <a:gd name="adj1" fmla="val -88875"/>
              <a:gd name="adj2" fmla="val -344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9388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ID/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パスワードを要求する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サイト、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カード情報を要求する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サイトは、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情報漏えいなどの危険性があることを意味します。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360712" y="5504823"/>
            <a:ext cx="72008" cy="1191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3"/>
          <p:cNvSpPr>
            <a:spLocks noGrp="1"/>
          </p:cNvSpPr>
          <p:nvPr>
            <p:ph type="title"/>
          </p:nvPr>
        </p:nvSpPr>
        <p:spPr>
          <a:xfrm>
            <a:off x="338065" y="116632"/>
            <a:ext cx="9201045" cy="700819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非常時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SSL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通信 警告表示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51386" y="1556792"/>
            <a:ext cx="2221694" cy="279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https://</a:t>
            </a:r>
            <a:r>
              <a:rPr lang="en-US" altLang="ja-JP" dirty="0" smtClean="0">
                <a:solidFill>
                  <a:schemeClr val="tx1"/>
                </a:solidFill>
              </a:rPr>
              <a:t>xxxxxx.xx.xx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060775" y="2666499"/>
            <a:ext cx="2221694" cy="27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http://</a:t>
            </a:r>
            <a:r>
              <a:rPr lang="en-US" altLang="ja-JP" dirty="0" smtClean="0">
                <a:solidFill>
                  <a:schemeClr val="tx1"/>
                </a:solidFill>
              </a:rPr>
              <a:t>xxxxxx.xx.xx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2462213" y="884709"/>
            <a:ext cx="4981575" cy="600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企業イメージとして安心感を提供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379379" y="3140968"/>
            <a:ext cx="92120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E67-359D-4B1C-943A-C8B66150C48D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462213" y="1532781"/>
            <a:ext cx="4981575" cy="6000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サイトの高速表示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462213" y="2178993"/>
            <a:ext cx="4981575" cy="6000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訪問者増加が期待できる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4720" y="3212976"/>
            <a:ext cx="6056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ブラウザ「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Google Chrome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」シェアランキング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6" t="22451" r="13518" b="7326"/>
          <a:stretch/>
        </p:blipFill>
        <p:spPr bwMode="auto">
          <a:xfrm>
            <a:off x="776536" y="3861048"/>
            <a:ext cx="4067906" cy="27363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6" t="20605" r="13494" b="10256"/>
          <a:stretch/>
        </p:blipFill>
        <p:spPr bwMode="auto">
          <a:xfrm>
            <a:off x="5097016" y="3863271"/>
            <a:ext cx="4068797" cy="269409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288704" y="3573016"/>
            <a:ext cx="97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37615" y="3563724"/>
            <a:ext cx="97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タイトル 3"/>
          <p:cNvSpPr>
            <a:spLocks noGrp="1"/>
          </p:cNvSpPr>
          <p:nvPr>
            <p:ph type="title"/>
          </p:nvPr>
        </p:nvSpPr>
        <p:spPr>
          <a:xfrm>
            <a:off x="338065" y="116632"/>
            <a:ext cx="9201045" cy="700819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常時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SSL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通信の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メリット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7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E67-359D-4B1C-943A-C8B66150C48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3" name="タイトル 3"/>
          <p:cNvSpPr>
            <a:spLocks noGrp="1"/>
          </p:cNvSpPr>
          <p:nvPr>
            <p:ph type="title"/>
          </p:nvPr>
        </p:nvSpPr>
        <p:spPr>
          <a:xfrm>
            <a:off x="338065" y="116632"/>
            <a:ext cx="9201045" cy="700819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動作確認対象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ブラウザについて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日現在）</a:t>
            </a: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0196" y="110269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サイト制作において、下記の通り、動作確認対象ブラウザを特定させていただきます。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32520" y="1887795"/>
            <a:ext cx="252028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224808" y="1796043"/>
            <a:ext cx="5616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Windows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Microsoft Edge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Google Chrome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Mac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Apple Safari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Google Chrome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32520" y="3337247"/>
            <a:ext cx="2520280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スマートフォン用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ブラウザ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224808" y="3245495"/>
            <a:ext cx="5616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iPhone / iPad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Apple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Safari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Android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Google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Chrome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79379" y="4653136"/>
            <a:ext cx="92120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580236" y="4725144"/>
            <a:ext cx="89812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Internet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Explorer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」について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/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algn="just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「日本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マイクロソフト株式会社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Internet Explorer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サポートチームの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ブログ」で発表されている通り、「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Internet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Explorer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との後方互換性が必要な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Internet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Explorer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利用いただき、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Internet Explorer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でなければならない場合以外は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Microsoft Edge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をご利用いただくことを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提案」との基本ポリシーであるため、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サイト制作おいて、動作確認からは除外させていただきます。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 algn="just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2"/>
              </a:rPr>
              <a:t>https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2"/>
              </a:rPr>
              <a:t>://blogs.technet.microsoft.com/jpieblog/2018/07/18/internet-explorer-support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2"/>
              </a:rPr>
              <a:t>/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90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_目次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3_中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4_本編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5_最終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385</Words>
  <Application>Microsoft Office PowerPoint</Application>
  <PresentationFormat>A4 210 x 297 mm</PresentationFormat>
  <Paragraphs>43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Wingdings</vt:lpstr>
      <vt:lpstr>Calibri</vt:lpstr>
      <vt:lpstr>Times New Roman</vt:lpstr>
      <vt:lpstr>メイリオ</vt:lpstr>
      <vt:lpstr>Meiryo UI</vt:lpstr>
      <vt:lpstr>Arial</vt:lpstr>
      <vt:lpstr>ＭＳ Ｐゴシック</vt:lpstr>
      <vt:lpstr>02_目次</vt:lpstr>
      <vt:lpstr>03_中扉</vt:lpstr>
      <vt:lpstr>04_本編</vt:lpstr>
      <vt:lpstr>05_最終頁</vt:lpstr>
      <vt:lpstr>モバイルフレンドリー対策はWordPressで！</vt:lpstr>
      <vt:lpstr>非常時SSL通信 警告表示</vt:lpstr>
      <vt:lpstr>常時SSL通信のメリット</vt:lpstr>
      <vt:lpstr>動作確認対象Webブラウザについて（2019年5月20日現在）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mp61527</dc:creator>
  <cp:lastModifiedBy>晃 石井</cp:lastModifiedBy>
  <cp:revision>131</cp:revision>
  <cp:lastPrinted>2019-11-08T02:38:35Z</cp:lastPrinted>
  <dcterms:created xsi:type="dcterms:W3CDTF">2011-07-14T03:56:59Z</dcterms:created>
  <dcterms:modified xsi:type="dcterms:W3CDTF">2019-12-16T07:06:15Z</dcterms:modified>
</cp:coreProperties>
</file>